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66" r:id="rId5"/>
    <p:sldId id="274" r:id="rId6"/>
    <p:sldId id="277" r:id="rId7"/>
    <p:sldId id="275" r:id="rId8"/>
    <p:sldId id="276" r:id="rId9"/>
    <p:sldId id="259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62" r:id="rId18"/>
    <p:sldId id="269" r:id="rId19"/>
    <p:sldId id="256" r:id="rId20"/>
    <p:sldId id="260" r:id="rId21"/>
    <p:sldId id="270" r:id="rId22"/>
    <p:sldId id="271" r:id="rId23"/>
    <p:sldId id="272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0F64"/>
    <a:srgbClr val="FF99CC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274" autoAdjust="0"/>
  </p:normalViewPr>
  <p:slideViewPr>
    <p:cSldViewPr snapToGrid="0" showGuides="1">
      <p:cViewPr varScale="1">
        <p:scale>
          <a:sx n="115" d="100"/>
          <a:sy n="115" d="100"/>
        </p:scale>
        <p:origin x="372" y="10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D8C-473F-91FD-A876418816A2}"/>
              </c:ext>
            </c:extLst>
          </c:dPt>
          <c:dPt>
            <c:idx val="1"/>
            <c:bubble3D val="0"/>
            <c:spPr>
              <a:solidFill>
                <a:schemeClr val="accent1"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E0A-4A49-A520-6FB0B0F0044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D8C-473F-91FD-A876418816A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E0A-4A49-A520-6FB0B0F00448}"/>
              </c:ext>
            </c:extLst>
          </c:dPt>
          <c:dPt>
            <c:idx val="4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E0A-4A49-A520-6FB0B0F00448}"/>
              </c:ext>
            </c:extLst>
          </c:dPt>
          <c:dPt>
            <c:idx val="5"/>
            <c:bubble3D val="0"/>
            <c:spPr>
              <a:solidFill>
                <a:schemeClr val="accent2"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E0A-4A49-A520-6FB0B0F00448}"/>
              </c:ext>
            </c:extLst>
          </c:dPt>
          <c:cat>
            <c:strRef>
              <c:f>Sheet1!$A$2:$A$7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30</c:v>
                </c:pt>
                <c:pt idx="1">
                  <c:v>25</c:v>
                </c:pt>
                <c:pt idx="2">
                  <c:v>20</c:v>
                </c:pt>
                <c:pt idx="3">
                  <c:v>10</c:v>
                </c:pt>
                <c:pt idx="4">
                  <c:v>10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0A-4A49-A520-6FB0B0F004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2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28.11.2020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28.11.2020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microsoft.com/office/2007/relationships/hdphoto" Target="../media/hdphoto5.wdp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</a:t>
            </a:r>
            <a:br>
              <a:rPr lang="en-US" dirty="0" smtClean="0"/>
            </a:br>
            <a:r>
              <a:rPr lang="en-US" spc="600" dirty="0" smtClean="0"/>
              <a:t>Sass</a:t>
            </a:r>
            <a:endParaRPr lang="ru-RU" spc="6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CSS Preprocessor</a:t>
            </a:r>
            <a:endParaRPr lang="ru-RU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53" y="130065"/>
            <a:ext cx="7585924" cy="568944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56" y="4382798"/>
            <a:ext cx="2724150" cy="203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10</a:t>
            </a:fld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44278" y="1814856"/>
            <a:ext cx="4826145" cy="494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5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11</a:t>
            </a:fld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9225" y="2136884"/>
            <a:ext cx="680085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79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Mixin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12</a:t>
            </a:fld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4187" y="2281237"/>
            <a:ext cx="6143625" cy="2295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84537" y="4770656"/>
            <a:ext cx="561022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5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Darken &amp; Lighten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2937" y="2468133"/>
            <a:ext cx="10209855" cy="2205686"/>
          </a:xfrm>
          <a:prstGeom prst="rect">
            <a:avLst/>
          </a:prstGeom>
          <a:gradFill flip="none" rotWithShape="1">
            <a:gsLst>
              <a:gs pos="0">
                <a:srgbClr val="D30F64">
                  <a:shade val="30000"/>
                  <a:satMod val="115000"/>
                </a:srgbClr>
              </a:gs>
              <a:gs pos="50000">
                <a:srgbClr val="D30F64">
                  <a:shade val="67500"/>
                  <a:satMod val="115000"/>
                </a:srgbClr>
              </a:gs>
              <a:gs pos="100000">
                <a:srgbClr val="D30F64">
                  <a:shade val="100000"/>
                  <a:satMod val="115000"/>
                </a:srgbClr>
              </a:gs>
            </a:gsLst>
            <a:lin ang="16200000" scaled="1"/>
            <a:tileRect/>
          </a:gra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3175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background-color: </a:t>
            </a:r>
            <a:r>
              <a:rPr lang="en-US" sz="2400" dirty="0" smtClean="0">
                <a:solidFill>
                  <a:srgbClr val="FFFF00"/>
                </a:solidFill>
              </a:rPr>
              <a:t>darken($light-color, 10%)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background-color: </a:t>
            </a:r>
            <a:r>
              <a:rPr lang="en-US" sz="2400" dirty="0" smtClean="0">
                <a:solidFill>
                  <a:srgbClr val="FFFF00"/>
                </a:solidFill>
              </a:rPr>
              <a:t>lighten($</a:t>
            </a:r>
            <a:r>
              <a:rPr lang="en-US" sz="2400" dirty="0">
                <a:solidFill>
                  <a:srgbClr val="FFFF00"/>
                </a:solidFill>
              </a:rPr>
              <a:t>light-color, 10%)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88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74ED1216-A221-4C9B-B39B-71A3E4D9E40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558540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DD1C66-8B88-4FDA-AFA7-4549E3100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Question?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E29B3-D5FF-478A-848A-934E75A4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Related to this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36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DC636-DB75-49A5-B764-91FF21804D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4420" y="1840618"/>
            <a:ext cx="4367531" cy="524711"/>
          </a:xfrm>
        </p:spPr>
        <p:txBody>
          <a:bodyPr/>
          <a:lstStyle/>
          <a:p>
            <a:r>
              <a:rPr lang="en-US" dirty="0" err="1" smtClean="0"/>
              <a:t>Basit</a:t>
            </a:r>
            <a:r>
              <a:rPr lang="en-US" dirty="0" smtClean="0"/>
              <a:t> Hussain</a:t>
            </a:r>
            <a:endParaRPr lang="ru-RU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9AE9B74E-83A6-4E11-8B41-300A1531853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2416">
            <a:off x="5208114" y="45150"/>
            <a:ext cx="7187880" cy="5528924"/>
          </a:xfr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46DC636-DB75-49A5-B764-91FF21804D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4944" y="5838459"/>
            <a:ext cx="5983421" cy="801036"/>
          </a:xfrm>
        </p:spPr>
        <p:txBody>
          <a:bodyPr/>
          <a:lstStyle/>
          <a:p>
            <a:r>
              <a:rPr lang="en-US" dirty="0" smtClean="0">
                <a:solidFill>
                  <a:srgbClr val="D30F64"/>
                </a:solidFill>
              </a:rPr>
              <a:t>Don’t Forget to Subscribe</a:t>
            </a:r>
            <a:endParaRPr lang="ru-RU" dirty="0">
              <a:solidFill>
                <a:srgbClr val="D30F64"/>
              </a:solidFill>
            </a:endParaRPr>
          </a:p>
        </p:txBody>
      </p:sp>
      <p:pic>
        <p:nvPicPr>
          <p:cNvPr id="12" name="Picture 11" descr="File:YouTube play buttom icon (2013-2017).svg - Wikipedi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65" y="5132303"/>
            <a:ext cx="989141" cy="69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F92ECC-81D7-46DF-AF27-3388655CE4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  <a:endParaRPr lang="ru-RU" dirty="0"/>
          </a:p>
        </p:txBody>
      </p:sp>
      <p:pic>
        <p:nvPicPr>
          <p:cNvPr id="10" name="Picture Placeholder 9" descr="Cottages In The Middle Of Beach">
            <a:extLst>
              <a:ext uri="{FF2B5EF4-FFF2-40B4-BE49-F238E27FC236}">
                <a16:creationId xmlns:a16="http://schemas.microsoft.com/office/drawing/2014/main" id="{262D17B0-1557-47A2-A8D6-91730FF9DB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-70" t="43102" r="70" b="22996"/>
          <a:stretch/>
        </p:blipFill>
        <p:spPr>
          <a:xfrm>
            <a:off x="912412" y="2373273"/>
            <a:ext cx="11271651" cy="2549580"/>
          </a:xfr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B906A6D-64CC-4021-B842-B0B179AB3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721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Chart Placeholder 20" descr="Pie chart">
            <a:extLst>
              <a:ext uri="{FF2B5EF4-FFF2-40B4-BE49-F238E27FC236}">
                <a16:creationId xmlns:a16="http://schemas.microsoft.com/office/drawing/2014/main" id="{093B88E5-E854-483F-A761-6A39AF1AE58A}"/>
              </a:ext>
            </a:extLst>
          </p:cNvPr>
          <p:cNvGraphicFramePr>
            <a:graphicFrameLocks noGrp="1"/>
          </p:cNvGraphicFramePr>
          <p:nvPr>
            <p:ph type="chart" sz="quarter" idx="32"/>
            <p:extLst>
              <p:ext uri="{D42A27DB-BD31-4B8C-83A1-F6EECF244321}">
                <p14:modId xmlns:p14="http://schemas.microsoft.com/office/powerpoint/2010/main" val="2684824177"/>
              </p:ext>
            </p:extLst>
          </p:nvPr>
        </p:nvGraphicFramePr>
        <p:xfrm>
          <a:off x="798795" y="1087668"/>
          <a:ext cx="4509470" cy="4594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991AEBC-6D9D-4D30-BB4C-43FE1370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FDBF9-B20C-4919-9CE3-90C6CDC85B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836431"/>
          </a:xfrm>
        </p:spPr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</a:t>
            </a:r>
            <a:endParaRPr lang="ru-RU" dirty="0"/>
          </a:p>
        </p:txBody>
      </p:sp>
      <p:sp>
        <p:nvSpPr>
          <p:cNvPr id="23" name="Oval 22" descr="Circle shape">
            <a:extLst>
              <a:ext uri="{FF2B5EF4-FFF2-40B4-BE49-F238E27FC236}">
                <a16:creationId xmlns:a16="http://schemas.microsoft.com/office/drawing/2014/main" id="{C3485789-E496-4110-A15B-8E4775849942}"/>
              </a:ext>
            </a:extLst>
          </p:cNvPr>
          <p:cNvSpPr/>
          <p:nvPr/>
        </p:nvSpPr>
        <p:spPr>
          <a:xfrm>
            <a:off x="5732367" y="3774029"/>
            <a:ext cx="384048" cy="384048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E50F9B-A11D-40B9-B83F-DDF3E10343C1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/>
              <a:t>30%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C8D5B9-69C7-4696-B552-5307926F58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24" name="Oval 23" descr="Circle shape">
            <a:extLst>
              <a:ext uri="{FF2B5EF4-FFF2-40B4-BE49-F238E27FC236}">
                <a16:creationId xmlns:a16="http://schemas.microsoft.com/office/drawing/2014/main" id="{FC7368B7-D4B3-45CE-95D8-0AA892A56116}"/>
              </a:ext>
            </a:extLst>
          </p:cNvPr>
          <p:cNvSpPr/>
          <p:nvPr/>
        </p:nvSpPr>
        <p:spPr>
          <a:xfrm>
            <a:off x="7671881" y="3774029"/>
            <a:ext cx="384048" cy="384048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9D2CE79-7062-4C12-A2AE-683EAD4CCE0C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r>
              <a:rPr lang="en-US" dirty="0"/>
              <a:t>25%</a:t>
            </a:r>
            <a:endParaRPr lang="ru-R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5FB3E19-7A7E-47B8-A21F-09F559854C8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25" name="Oval 24" descr="Circle shape">
            <a:extLst>
              <a:ext uri="{FF2B5EF4-FFF2-40B4-BE49-F238E27FC236}">
                <a16:creationId xmlns:a16="http://schemas.microsoft.com/office/drawing/2014/main" id="{CB3E6EAD-AA8B-4D6A-B852-670A3BE077FA}"/>
              </a:ext>
            </a:extLst>
          </p:cNvPr>
          <p:cNvSpPr/>
          <p:nvPr/>
        </p:nvSpPr>
        <p:spPr>
          <a:xfrm>
            <a:off x="9611395" y="3774029"/>
            <a:ext cx="384048" cy="384048"/>
          </a:xfrm>
          <a:prstGeom prst="ellipse">
            <a:avLst/>
          </a:pr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DFECF88-E632-4781-8739-84E6E892DC4D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/>
              <a:t>20%</a:t>
            </a:r>
            <a:endParaRPr lang="ru-R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1D0B53C-EBAB-4000-8108-72EE7F62A93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19" name="Oval 18" descr="Circle shape">
            <a:extLst>
              <a:ext uri="{FF2B5EF4-FFF2-40B4-BE49-F238E27FC236}">
                <a16:creationId xmlns:a16="http://schemas.microsoft.com/office/drawing/2014/main" id="{74F8D4E4-1B47-416C-9A28-44D029B05DF3}"/>
              </a:ext>
            </a:extLst>
          </p:cNvPr>
          <p:cNvSpPr/>
          <p:nvPr/>
        </p:nvSpPr>
        <p:spPr>
          <a:xfrm>
            <a:off x="5732392" y="4506094"/>
            <a:ext cx="384048" cy="384048"/>
          </a:xfrm>
          <a:prstGeom prst="ellipse">
            <a:avLst/>
          </a:prstGeom>
          <a:solidFill>
            <a:schemeClr val="accent4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0CA877-BC73-44B2-B723-8023CA00ED00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r>
              <a:rPr lang="en-US" dirty="0"/>
              <a:t>10%</a:t>
            </a:r>
            <a:endParaRPr lang="ru-R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508980-C5CA-4BC3-A366-9BA1490CA43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20" name="Oval 19" descr="Circle shape">
            <a:extLst>
              <a:ext uri="{FF2B5EF4-FFF2-40B4-BE49-F238E27FC236}">
                <a16:creationId xmlns:a16="http://schemas.microsoft.com/office/drawing/2014/main" id="{46B993A4-B156-41FD-9B95-16911035EAA1}"/>
              </a:ext>
            </a:extLst>
          </p:cNvPr>
          <p:cNvSpPr/>
          <p:nvPr/>
        </p:nvSpPr>
        <p:spPr>
          <a:xfrm>
            <a:off x="7671906" y="4506094"/>
            <a:ext cx="384048" cy="384048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F800B5B-000C-40A0-984E-296FEF26F894}"/>
              </a:ext>
            </a:extLst>
          </p:cNvPr>
          <p:cNvSpPr>
            <a:spLocks noGrp="1"/>
          </p:cNvSpPr>
          <p:nvPr>
            <p:ph type="body" idx="26"/>
          </p:nvPr>
        </p:nvSpPr>
        <p:spPr/>
        <p:txBody>
          <a:bodyPr/>
          <a:lstStyle/>
          <a:p>
            <a:r>
              <a:rPr lang="en-US" dirty="0"/>
              <a:t>10%</a:t>
            </a:r>
            <a:endParaRPr lang="ru-RU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C76F4DF-E770-433B-A99B-E75E3AD5B84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22" name="Oval 21" descr="Circle shape">
            <a:extLst>
              <a:ext uri="{FF2B5EF4-FFF2-40B4-BE49-F238E27FC236}">
                <a16:creationId xmlns:a16="http://schemas.microsoft.com/office/drawing/2014/main" id="{F25A7B72-F802-4A5B-9C15-E6092A747BDA}"/>
              </a:ext>
            </a:extLst>
          </p:cNvPr>
          <p:cNvSpPr/>
          <p:nvPr/>
        </p:nvSpPr>
        <p:spPr>
          <a:xfrm>
            <a:off x="9611420" y="4506094"/>
            <a:ext cx="384048" cy="384048"/>
          </a:xfrm>
          <a:prstGeom prst="ellipse">
            <a:avLst/>
          </a:prstGeom>
          <a:solidFill>
            <a:schemeClr val="accent2">
              <a:alpha val="5000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685F4B4-4174-4802-8880-EBF24FC23D34}"/>
              </a:ext>
            </a:extLst>
          </p:cNvPr>
          <p:cNvSpPr>
            <a:spLocks noGrp="1"/>
          </p:cNvSpPr>
          <p:nvPr>
            <p:ph type="body" idx="30"/>
          </p:nvPr>
        </p:nvSpPr>
        <p:spPr/>
        <p:txBody>
          <a:bodyPr/>
          <a:lstStyle/>
          <a:p>
            <a:r>
              <a:rPr lang="en-US" dirty="0"/>
              <a:t>5%</a:t>
            </a:r>
            <a:endParaRPr lang="ru-R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4A8CDE2-952B-4BD3-A740-DF54D4C7E84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D7EDA2-3620-47DB-BD1A-9C3633AEB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AECDC-7310-4573-BE1D-3F708C83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6157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5D49-E249-409D-B751-A559433D9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546E56-D449-4019-86AD-4F0D3A1474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8357" y="3252275"/>
            <a:ext cx="2829243" cy="1846732"/>
          </a:xfrm>
        </p:spPr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</a:t>
            </a:r>
            <a:endParaRPr lang="ru-RU" dirty="0"/>
          </a:p>
        </p:txBody>
      </p:sp>
      <p:graphicFrame>
        <p:nvGraphicFramePr>
          <p:cNvPr id="7" name="Table Placeholder 6">
            <a:extLst>
              <a:ext uri="{FF2B5EF4-FFF2-40B4-BE49-F238E27FC236}">
                <a16:creationId xmlns:a16="http://schemas.microsoft.com/office/drawing/2014/main" id="{59C411DD-E4B1-441B-AB81-A9445E90878D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4223577849"/>
              </p:ext>
            </p:extLst>
          </p:nvPr>
        </p:nvGraphicFramePr>
        <p:xfrm>
          <a:off x="4378450" y="1493838"/>
          <a:ext cx="6912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6000">
                  <a:extLst>
                    <a:ext uri="{9D8B030D-6E8A-4147-A177-3AD203B41FA5}">
                      <a16:colId xmlns:a16="http://schemas.microsoft.com/office/drawing/2014/main" val="3413721457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2742567690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529259489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1743817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sz="12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n-lt"/>
                        </a:rPr>
                        <a:t>20XX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n-lt"/>
                        </a:rPr>
                        <a:t>20XX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n-lt"/>
                        </a:rPr>
                        <a:t>20XX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388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1,600,000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84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16,000,000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49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94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60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450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9252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1,687,500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9,600,000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21,600,000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099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562,500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10,800,000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178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281,250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4,320,000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8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7,593,750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52,800,000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187,920,000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294082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ADED37-21C3-4250-BD9E-659F018A7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DFB08-8A98-4B84-945E-34868D1E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3840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dia Placeholder 1" descr="Video">
            <a:extLst>
              <a:ext uri="{FF2B5EF4-FFF2-40B4-BE49-F238E27FC236}">
                <a16:creationId xmlns:a16="http://schemas.microsoft.com/office/drawing/2014/main" id="{531D7866-D98C-4600-BEC4-FCE6295FAD25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/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Lorem ipsum dolor sit amet, consectetuer adipiscing elit. Maecenas porttitor congue massa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45DB45-A744-4939-A7FE-863B69ECE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5796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Sass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Syntactically Awesome </a:t>
            </a:r>
            <a:r>
              <a:rPr lang="en-US" dirty="0" smtClean="0"/>
              <a:t>Stylesheet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2937" y="2473951"/>
            <a:ext cx="10209855" cy="2916952"/>
          </a:xfrm>
          <a:prstGeom prst="rect">
            <a:avLst/>
          </a:prstGeom>
          <a:gradFill flip="none" rotWithShape="1">
            <a:gsLst>
              <a:gs pos="0">
                <a:srgbClr val="D30F64">
                  <a:shade val="30000"/>
                  <a:satMod val="115000"/>
                </a:srgbClr>
              </a:gs>
              <a:gs pos="50000">
                <a:srgbClr val="D30F64">
                  <a:shade val="67500"/>
                  <a:satMod val="115000"/>
                </a:srgbClr>
              </a:gs>
              <a:gs pos="100000">
                <a:srgbClr val="D30F64">
                  <a:shade val="100000"/>
                  <a:satMod val="115000"/>
                </a:srgbClr>
              </a:gs>
            </a:gsLst>
            <a:lin ang="16200000" scaled="1"/>
            <a:tileRect/>
          </a:gra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3175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400" dirty="0"/>
              <a:t> 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CSS Preprocessor / </a:t>
            </a:r>
            <a:r>
              <a:rPr lang="en-US" sz="2400" dirty="0" err="1" smtClean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Precompiler</a:t>
            </a:r>
            <a:endParaRPr lang="en-US" sz="2400" dirty="0" smtClean="0"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 Enhances the functionality of CSS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 Other preprocessors include Less and Stylus</a:t>
            </a:r>
            <a:endParaRPr lang="en-US" sz="2400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6053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rgbClr val="0070C0"/>
                </a:solidFill>
              </a:rPr>
              <a:t>Template Editing Instructions and Feedback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Sass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Syntactically Awesome </a:t>
            </a:r>
            <a:r>
              <a:rPr lang="en-US" dirty="0" smtClean="0"/>
              <a:t>Stylesheet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2937" y="2473950"/>
            <a:ext cx="10209855" cy="3236893"/>
          </a:xfrm>
          <a:prstGeom prst="rect">
            <a:avLst/>
          </a:prstGeom>
          <a:gradFill flip="none" rotWithShape="1">
            <a:gsLst>
              <a:gs pos="0">
                <a:srgbClr val="D30F64">
                  <a:shade val="30000"/>
                  <a:satMod val="115000"/>
                </a:srgbClr>
              </a:gs>
              <a:gs pos="50000">
                <a:srgbClr val="D30F64">
                  <a:shade val="67500"/>
                  <a:satMod val="115000"/>
                </a:srgbClr>
              </a:gs>
              <a:gs pos="100000">
                <a:srgbClr val="D30F64">
                  <a:shade val="100000"/>
                  <a:satMod val="115000"/>
                </a:srgbClr>
              </a:gs>
            </a:gsLst>
            <a:lin ang="16200000" scaled="1"/>
            <a:tileRect/>
          </a:gra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3175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400" dirty="0"/>
              <a:t> 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SASS uses .</a:t>
            </a:r>
            <a:r>
              <a:rPr lang="en-US" sz="2400" dirty="0" err="1" smtClean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scss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 or .sass file extensions</a:t>
            </a:r>
            <a:endParaRPr lang="en-US" sz="2400" dirty="0" smtClean="0"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The browser does NOT read Sass, it must be compiled</a:t>
            </a:r>
            <a:endParaRPr lang="en-US" sz="2400" dirty="0" smtClean="0"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SASS files are compiled to normal CSS file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sz="2400" dirty="0" err="1" smtClean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Threre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 are many different types of SASS compilers (cli &amp; </a:t>
            </a:r>
            <a:r>
              <a:rPr lang="en-US" sz="2400" dirty="0" err="1" smtClean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gui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)</a:t>
            </a:r>
            <a:endParaRPr lang="en-US" sz="2400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8291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Sass Work?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SASS uses .</a:t>
            </a:r>
            <a:r>
              <a:rPr lang="en-US" dirty="0" err="1"/>
              <a:t>scss</a:t>
            </a:r>
            <a:r>
              <a:rPr lang="en-US" dirty="0"/>
              <a:t> or .sass file extensions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37883" y="2521658"/>
            <a:ext cx="10299964" cy="2591030"/>
          </a:xfrm>
          <a:prstGeom prst="rect">
            <a:avLst/>
          </a:prstGeom>
          <a:gradFill flip="none" rotWithShape="1">
            <a:gsLst>
              <a:gs pos="0">
                <a:srgbClr val="D30F64">
                  <a:shade val="30000"/>
                  <a:satMod val="115000"/>
                </a:srgbClr>
              </a:gs>
              <a:gs pos="50000">
                <a:srgbClr val="D30F64">
                  <a:shade val="67500"/>
                  <a:satMod val="115000"/>
                </a:srgbClr>
              </a:gs>
              <a:gs pos="100000">
                <a:srgbClr val="D30F64">
                  <a:shade val="100000"/>
                  <a:satMod val="115000"/>
                </a:srgbClr>
              </a:gs>
            </a:gsLst>
            <a:lin ang="16200000" scaled="1"/>
            <a:tileRect/>
          </a:gra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3175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numCol="3">
            <a:normAutofit fontScale="85000" lnSpcReduction="20000"/>
          </a:bodyPr>
          <a:lstStyle/>
          <a:p>
            <a:pPr>
              <a:lnSpc>
                <a:spcPct val="12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 Variables</a:t>
            </a:r>
          </a:p>
          <a:p>
            <a:pPr>
              <a:lnSpc>
                <a:spcPct val="12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2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 Nesting</a:t>
            </a:r>
          </a:p>
          <a:p>
            <a:pPr>
              <a:lnSpc>
                <a:spcPct val="12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2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 Partials / imports</a:t>
            </a:r>
          </a:p>
          <a:p>
            <a:pPr>
              <a:lnSpc>
                <a:spcPct val="12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2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 Functions &amp; </a:t>
            </a:r>
            <a:r>
              <a:rPr lang="en-US" sz="2400" dirty="0" err="1" smtClean="0">
                <a:solidFill>
                  <a:schemeClr val="bg1">
                    <a:lumMod val="95000"/>
                  </a:schemeClr>
                </a:solidFill>
              </a:rPr>
              <a:t>Mixins</a:t>
            </a:r>
            <a:endParaRPr lang="en-U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2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2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 Conditionals</a:t>
            </a:r>
          </a:p>
          <a:p>
            <a:pPr>
              <a:lnSpc>
                <a:spcPct val="12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2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 Inheritance</a:t>
            </a:r>
          </a:p>
          <a:p>
            <a:pPr>
              <a:lnSpc>
                <a:spcPct val="12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2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 Operations &amp; Calculations</a:t>
            </a:r>
          </a:p>
          <a:p>
            <a:pPr>
              <a:lnSpc>
                <a:spcPct val="12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2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 Color Functions</a:t>
            </a:r>
            <a:endParaRPr lang="ru-RU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2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ru-RU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24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Sass Offer?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Syntactically Awesome Stylesheet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2937" y="2537562"/>
            <a:ext cx="10209855" cy="2495614"/>
          </a:xfrm>
          <a:prstGeom prst="rect">
            <a:avLst/>
          </a:prstGeom>
          <a:gradFill flip="none" rotWithShape="1">
            <a:gsLst>
              <a:gs pos="0">
                <a:srgbClr val="D30F64">
                  <a:shade val="30000"/>
                  <a:satMod val="115000"/>
                </a:srgbClr>
              </a:gs>
              <a:gs pos="50000">
                <a:srgbClr val="D30F64">
                  <a:shade val="67500"/>
                  <a:satMod val="115000"/>
                </a:srgbClr>
              </a:gs>
              <a:gs pos="100000">
                <a:srgbClr val="D30F64">
                  <a:shade val="100000"/>
                  <a:satMod val="115000"/>
                </a:srgbClr>
              </a:gs>
            </a:gsLst>
            <a:lin ang="16200000" scaled="1"/>
            <a:tileRect/>
          </a:gra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3175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The browser doesn’t read Sass, it must be compiled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Sass files are compiled to normal CSS files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There are many different ways types of Sass compiler (cli &amp;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gui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ru-RU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1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.SCSS VS SASS.</a:t>
            </a:r>
          </a:p>
          <a:p>
            <a:r>
              <a:rPr lang="en-US" dirty="0" smtClean="0"/>
              <a:t>.SCSS </a:t>
            </a:r>
            <a:r>
              <a:rPr lang="en-US" b="0" dirty="0" smtClean="0"/>
              <a:t>is usually preferred over </a:t>
            </a:r>
            <a:r>
              <a:rPr lang="en-US" dirty="0" smtClean="0"/>
              <a:t>.SASS </a:t>
            </a:r>
            <a:r>
              <a:rPr lang="en-US" b="0" dirty="0" smtClean="0"/>
              <a:t>as it uses the same regular syntax as regular </a:t>
            </a:r>
            <a:r>
              <a:rPr lang="en-US" b="0" dirty="0" err="1" smtClean="0"/>
              <a:t>css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4115" y="2878527"/>
            <a:ext cx="9040633" cy="316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50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UP NODES SASS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Install SASS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2937" y="2715449"/>
            <a:ext cx="10209855" cy="2529882"/>
          </a:xfrm>
          <a:prstGeom prst="rect">
            <a:avLst/>
          </a:prstGeom>
          <a:gradFill flip="none" rotWithShape="1">
            <a:gsLst>
              <a:gs pos="0">
                <a:srgbClr val="D30F64">
                  <a:shade val="30000"/>
                  <a:satMod val="115000"/>
                </a:srgbClr>
              </a:gs>
              <a:gs pos="50000">
                <a:srgbClr val="D30F64">
                  <a:shade val="67500"/>
                  <a:satMod val="115000"/>
                </a:srgbClr>
              </a:gs>
              <a:gs pos="100000">
                <a:srgbClr val="D30F64">
                  <a:shade val="100000"/>
                  <a:satMod val="115000"/>
                </a:srgbClr>
              </a:gs>
            </a:gsLst>
            <a:lin ang="16200000" scaled="1"/>
            <a:tileRect/>
          </a:gra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3175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fontScale="85000" lnSpcReduction="20000"/>
          </a:bodyPr>
          <a:lstStyle/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 Install Node.js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 Then check </a:t>
            </a:r>
            <a:r>
              <a:rPr lang="en-US" sz="2400" dirty="0" err="1" smtClean="0">
                <a:solidFill>
                  <a:schemeClr val="bg1">
                    <a:lumMod val="95000"/>
                  </a:schemeClr>
                </a:solidFill>
              </a:rPr>
              <a:t>npm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 –v or </a:t>
            </a:r>
            <a:r>
              <a:rPr lang="en-US" sz="2400" dirty="0" err="1" smtClean="0">
                <a:solidFill>
                  <a:schemeClr val="bg1">
                    <a:lumMod val="95000"/>
                  </a:schemeClr>
                </a:solidFill>
              </a:rPr>
              <a:t>npm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 --version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95000"/>
                  </a:schemeClr>
                </a:solidFill>
              </a:rPr>
              <a:t>n</a:t>
            </a:r>
            <a:r>
              <a:rPr lang="en-US" sz="2400" dirty="0" err="1" smtClean="0">
                <a:solidFill>
                  <a:schemeClr val="bg1">
                    <a:lumMod val="95000"/>
                  </a:schemeClr>
                </a:solidFill>
              </a:rPr>
              <a:t>pm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95000"/>
                  </a:schemeClr>
                </a:solidFill>
              </a:rPr>
              <a:t>init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 -y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95000"/>
                  </a:schemeClr>
                </a:solidFill>
              </a:rPr>
              <a:t>npm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 install node-sass or </a:t>
            </a:r>
            <a:r>
              <a:rPr lang="en-US" sz="2400" dirty="0" err="1" smtClean="0">
                <a:solidFill>
                  <a:schemeClr val="bg1">
                    <a:lumMod val="95000"/>
                  </a:schemeClr>
                </a:solidFill>
              </a:rPr>
              <a:t>npm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95000"/>
                  </a:schemeClr>
                </a:solidFill>
              </a:rPr>
              <a:t>i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 node-sass</a:t>
            </a:r>
          </a:p>
        </p:txBody>
      </p:sp>
    </p:spTree>
    <p:extLst>
      <p:ext uri="{BB962C8B-B14F-4D97-AF65-F5344CB8AC3E}">
        <p14:creationId xmlns:p14="http://schemas.microsoft.com/office/powerpoint/2010/main" val="117498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UP NODES SASS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Install SASS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2937" y="2468133"/>
            <a:ext cx="10209855" cy="2205686"/>
          </a:xfrm>
          <a:prstGeom prst="rect">
            <a:avLst/>
          </a:prstGeom>
          <a:gradFill flip="none" rotWithShape="1">
            <a:gsLst>
              <a:gs pos="0">
                <a:srgbClr val="D30F64">
                  <a:shade val="30000"/>
                  <a:satMod val="115000"/>
                </a:srgbClr>
              </a:gs>
              <a:gs pos="50000">
                <a:srgbClr val="D30F64">
                  <a:shade val="67500"/>
                  <a:satMod val="115000"/>
                </a:srgbClr>
              </a:gs>
              <a:gs pos="100000">
                <a:srgbClr val="D30F64">
                  <a:shade val="100000"/>
                  <a:satMod val="115000"/>
                </a:srgbClr>
              </a:gs>
            </a:gsLst>
            <a:lin ang="16200000" scaled="1"/>
            <a:tileRect/>
          </a:gra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3175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Then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go to the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package.json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file </a:t>
            </a:r>
            <a:endParaRPr lang="en-U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In the 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script tag there is a </a:t>
            </a:r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</a:rPr>
              <a:t>test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 change it with </a:t>
            </a:r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</a:rPr>
              <a:t>sass</a:t>
            </a: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734" y="4865906"/>
            <a:ext cx="834390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4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&amp; Partials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53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2024DF7-0783-4549-86B7-A48B29FBA9C2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purl.org/dc/dcmitype/"/>
    <ds:schemaRef ds:uri="http://schemas.microsoft.com/sharepoint/v3"/>
    <ds:schemaRef ds:uri="http://schemas.microsoft.com/office/2006/metadata/properties"/>
    <ds:schemaRef ds:uri="http://purl.org/dc/elements/1.1/"/>
    <ds:schemaRef ds:uri="6dc4bcd6-49db-4c07-9060-8acfc67cef9f"/>
    <ds:schemaRef ds:uri="fb0879af-3eba-417a-a55a-ffe6dcd6ca77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Fun vacation presentation</Template>
  <TotalTime>0</TotalTime>
  <Words>460</Words>
  <Application>Microsoft Office PowerPoint</Application>
  <PresentationFormat>Widescreen</PresentationFormat>
  <Paragraphs>160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Century Gothic</vt:lpstr>
      <vt:lpstr>Wingdings</vt:lpstr>
      <vt:lpstr>Office Theme</vt:lpstr>
      <vt:lpstr>Introduction to Sass</vt:lpstr>
      <vt:lpstr>What is Sass</vt:lpstr>
      <vt:lpstr>What is Sass</vt:lpstr>
      <vt:lpstr>How Does Sass Work?</vt:lpstr>
      <vt:lpstr>How Does Sass Offer?</vt:lpstr>
      <vt:lpstr>COMPARISON</vt:lpstr>
      <vt:lpstr>SET UP NODES SASS</vt:lpstr>
      <vt:lpstr>SET UP NODES SASS</vt:lpstr>
      <vt:lpstr>Variable &amp; Partials</vt:lpstr>
      <vt:lpstr>Inheritance</vt:lpstr>
      <vt:lpstr>Functions</vt:lpstr>
      <vt:lpstr>Mixin</vt:lpstr>
      <vt:lpstr>Darken &amp; Lighten</vt:lpstr>
      <vt:lpstr>Any Question?</vt:lpstr>
      <vt:lpstr>THANK YOU!</vt:lpstr>
      <vt:lpstr>DIVIDER SLIDE</vt:lpstr>
      <vt:lpstr>CHART SLIDE</vt:lpstr>
      <vt:lpstr>TABLE SLIDE</vt:lpstr>
      <vt:lpstr>Lorem ipsum dolor sit amet, consectetuer adipiscing elit. Maecenas porttitor congue massa</vt:lpstr>
      <vt:lpstr>Customize this Template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2020-04-04T23:56:33Z</dcterms:created>
  <dcterms:modified xsi:type="dcterms:W3CDTF">2020-11-27T21:52:19Z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